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46"/>
  </p:normalViewPr>
  <p:slideViewPr>
    <p:cSldViewPr snapToGrid="0">
      <p:cViewPr varScale="1">
        <p:scale>
          <a:sx n="96" d="100"/>
          <a:sy n="96" d="100"/>
        </p:scale>
        <p:origin x="1544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88841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zDMG7ke69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16enC385R0w&amp;t=422s" TargetMode="External"/><Relationship Id="rId4" Type="http://schemas.openxmlformats.org/officeDocument/2006/relationships/hyperlink" Target="https://www.youtube.com/watch?v=qCLmR9-YY7o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are some helpful videos for meiosis: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Amoeba sisters: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https://www.youtube.com/watch?v=VzDMG7ke69g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CrashCourse: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https://www.youtube.com/watch?v=qCLmR9-YY7o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Bozeman: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https://www.youtube.com/watch?v=16enC385R0w&amp;t=422s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b546fc0e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b546fc0e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a86b4ed4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a86b4ed4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a86b4ed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a86b4ed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b546fc0e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b546fc0e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b546fc0e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b546fc0e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b5cbc2ba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b5cbc2ba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b546fc0e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b546fc0e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b546fc0e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b546fc0ea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b546fc0e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b546fc0e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b546fc0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b546fc0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a86b4ed4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a86b4ed4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b546fc0ea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b546fc0ea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b546fc0e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b546fc0ea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b5cbc2b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b5cbc2b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b546fc0e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b546fc0ea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a86b4ed4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7a86b4ed4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a86b4ed4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a86b4ed4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a86b4ed4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a86b4ed4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a86b4ed4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a86b4ed4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a86b4ed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a86b4ed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a98836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a98836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a86b4ed4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a86b4ed4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a86b4ed4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a86b4ed4b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will walk through the image to the right with my students. I make sure to emphasize that one the zygote is formed, it will divide via mitosis.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406400" algn="ctr">
              <a:spcBef>
                <a:spcPts val="16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393700" algn="ctr">
              <a:spcBef>
                <a:spcPts val="16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algn="ctr">
              <a:spcBef>
                <a:spcPts val="16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59300" y="10794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406400">
              <a:spcBef>
                <a:spcPts val="16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393700">
              <a:spcBef>
                <a:spcPts val="16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>
              <a:spcBef>
                <a:spcPts val="16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406400">
              <a:spcBef>
                <a:spcPts val="16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393700">
              <a:spcBef>
                <a:spcPts val="16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>
              <a:spcBef>
                <a:spcPts val="16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5400"/>
              <a:buNone/>
              <a:defRPr sz="5400">
                <a:solidFill>
                  <a:srgbClr val="0000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9300" y="10794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406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○"/>
              <a:defRPr sz="2800"/>
            </a:lvl2pPr>
            <a:lvl3pPr marL="1371600" lvl="2" indent="-3937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Char char="■"/>
              <a:defRPr sz="2600"/>
            </a:lvl3pPr>
            <a:lvl4pPr marL="1828800" lvl="3" indent="-3937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TextBox 1"/>
          <p:cNvSpPr txBox="1"/>
          <p:nvPr userDrawn="1"/>
        </p:nvSpPr>
        <p:spPr>
          <a:xfrm>
            <a:off x="4026089" y="6628434"/>
            <a:ext cx="15149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Getting Down With Science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Meiosis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Meiosis</a:t>
            </a:r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>
            <a:off x="159300" y="1079424"/>
            <a:ext cx="8520600" cy="52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b="1" u="sng">
                <a:solidFill>
                  <a:srgbClr val="CF20CF"/>
                </a:solidFill>
              </a:rPr>
              <a:t>Meiosis</a:t>
            </a:r>
            <a:r>
              <a:rPr lang="en"/>
              <a:t>: a process that creates </a:t>
            </a:r>
            <a:r>
              <a:rPr lang="en" u="sng"/>
              <a:t>haploid</a:t>
            </a:r>
            <a:r>
              <a:rPr lang="en"/>
              <a:t> gamete cells in sexually reproducing diploid organisms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Results in daughter cells with </a:t>
            </a:r>
            <a:r>
              <a:rPr lang="en" u="sng"/>
              <a:t>half</a:t>
            </a:r>
            <a:r>
              <a:rPr lang="en"/>
              <a:t> the number of chromosomes as the parent cell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"/>
              <a:t>Example: humans</a:t>
            </a:r>
            <a:endParaRPr/>
          </a:p>
          <a:p>
            <a:pPr marL="1828800" lvl="3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Diploid: 2n= 46</a:t>
            </a:r>
            <a:endParaRPr/>
          </a:p>
          <a:p>
            <a:pPr marL="1828800" lvl="3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>
                <a:solidFill>
                  <a:srgbClr val="FF00FF"/>
                </a:solidFill>
              </a:rPr>
              <a:t>Meiosis</a:t>
            </a:r>
            <a:r>
              <a:rPr lang="en"/>
              <a:t> produces sperm and eggs that are </a:t>
            </a:r>
            <a:r>
              <a:rPr lang="en" b="1"/>
              <a:t>haploid</a:t>
            </a:r>
            <a:r>
              <a:rPr lang="en"/>
              <a:t>: n=23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Involves </a:t>
            </a:r>
            <a:r>
              <a:rPr lang="en">
                <a:solidFill>
                  <a:srgbClr val="FF00FF"/>
                </a:solidFill>
              </a:rPr>
              <a:t>two</a:t>
            </a:r>
            <a:r>
              <a:rPr lang="en"/>
              <a:t> rounds of division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"/>
              <a:t>Meiosis I and Meiosis II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Mitosis vs Meiosis</a:t>
            </a:r>
            <a:endParaRPr sz="4400"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>
            <a:off x="183775" y="3062350"/>
            <a:ext cx="4203900" cy="31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Occurs in somatic cells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1 division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Results in 2 diploid daughter cells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Daughter cells are genetically identical</a:t>
            </a:r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body" idx="1"/>
          </p:nvPr>
        </p:nvSpPr>
        <p:spPr>
          <a:xfrm>
            <a:off x="4947025" y="3062350"/>
            <a:ext cx="4052400" cy="3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dirty="0"/>
              <a:t>Forms gametes (sperm/egg)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dirty="0"/>
              <a:t>2 divisions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dirty="0"/>
              <a:t>Results in 4 haploid daughter cells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dirty="0"/>
              <a:t>Each daughter cell is genetically unique</a:t>
            </a:r>
            <a:endParaRPr dirty="0"/>
          </a:p>
        </p:txBody>
      </p:sp>
      <p:sp>
        <p:nvSpPr>
          <p:cNvPr id="164" name="Google Shape;164;p25"/>
          <p:cNvSpPr txBox="1">
            <a:spLocks noGrp="1"/>
          </p:cNvSpPr>
          <p:nvPr>
            <p:ph type="body" idx="1"/>
          </p:nvPr>
        </p:nvSpPr>
        <p:spPr>
          <a:xfrm>
            <a:off x="510200" y="2323163"/>
            <a:ext cx="36594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CC0000"/>
                </a:solidFill>
              </a:rPr>
              <a:t>Mitosis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165" name="Google Shape;165;p25"/>
          <p:cNvSpPr txBox="1">
            <a:spLocks noGrp="1"/>
          </p:cNvSpPr>
          <p:nvPr>
            <p:ph type="body" idx="1"/>
          </p:nvPr>
        </p:nvSpPr>
        <p:spPr>
          <a:xfrm>
            <a:off x="4770175" y="2323150"/>
            <a:ext cx="36594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Meiosis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272375" y="1007425"/>
            <a:ext cx="82686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While meiosis is similar to mitosis, there are some key differences: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Events in Meiosis</a:t>
            </a:r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body" idx="1"/>
          </p:nvPr>
        </p:nvSpPr>
        <p:spPr>
          <a:xfrm>
            <a:off x="159300" y="10794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three key events in meiosis that are unique:</a:t>
            </a:r>
            <a:endParaRPr/>
          </a:p>
          <a:p>
            <a:pPr marL="457200" lvl="0" indent="-406400" algn="l" rtl="0">
              <a:spcBef>
                <a:spcPts val="1600"/>
              </a:spcBef>
              <a:spcAft>
                <a:spcPts val="0"/>
              </a:spcAft>
              <a:buSzPts val="2800"/>
              <a:buAutoNum type="arabicPeriod"/>
            </a:pPr>
            <a:r>
              <a:rPr lang="en" b="1" u="sng">
                <a:solidFill>
                  <a:srgbClr val="990000"/>
                </a:solidFill>
              </a:rPr>
              <a:t>Prophase I</a:t>
            </a:r>
            <a:r>
              <a:rPr lang="en"/>
              <a:t>: synapsis and crossing over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 b="1" u="sng">
                <a:solidFill>
                  <a:srgbClr val="990000"/>
                </a:solidFill>
              </a:rPr>
              <a:t>Metaphase I</a:t>
            </a:r>
            <a:r>
              <a:rPr lang="en"/>
              <a:t>: tetrads (homologous pairs) line up at the metaphase plate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 b="1" u="sng">
                <a:solidFill>
                  <a:srgbClr val="990000"/>
                </a:solidFill>
              </a:rPr>
              <a:t>Anaphase I</a:t>
            </a:r>
            <a:r>
              <a:rPr lang="en"/>
              <a:t>: homologous pairs separate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Meiosis I</a:t>
            </a:r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body" idx="1"/>
          </p:nvPr>
        </p:nvSpPr>
        <p:spPr>
          <a:xfrm>
            <a:off x="159300" y="1079423"/>
            <a:ext cx="85206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00FF"/>
                </a:solidFill>
              </a:rPr>
              <a:t>Interphase</a:t>
            </a:r>
            <a:r>
              <a:rPr lang="en"/>
              <a:t>: cell goes through G1, S (DNA is copied), and G2</a:t>
            </a:r>
            <a:endParaRPr sz="2700"/>
          </a:p>
        </p:txBody>
      </p:sp>
      <p:sp>
        <p:nvSpPr>
          <p:cNvPr id="180" name="Google Shape;180;p27"/>
          <p:cNvSpPr/>
          <p:nvPr/>
        </p:nvSpPr>
        <p:spPr>
          <a:xfrm>
            <a:off x="3647875" y="3910525"/>
            <a:ext cx="768600" cy="52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Meiosis I</a:t>
            </a:r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body" idx="1"/>
          </p:nvPr>
        </p:nvSpPr>
        <p:spPr>
          <a:xfrm>
            <a:off x="159300" y="927025"/>
            <a:ext cx="5706600" cy="26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FF0000"/>
                </a:solidFill>
              </a:rPr>
              <a:t>Prophase I</a:t>
            </a:r>
            <a:r>
              <a:rPr lang="en"/>
              <a:t>: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u="sng">
                <a:solidFill>
                  <a:srgbClr val="CF20CF"/>
                </a:solidFill>
              </a:rPr>
              <a:t>Synapsis</a:t>
            </a:r>
            <a:r>
              <a:rPr lang="en"/>
              <a:t>: homologous chromosomes pair up and physically connect to each other forming a </a:t>
            </a:r>
            <a:r>
              <a:rPr lang="en" b="1">
                <a:solidFill>
                  <a:srgbClr val="CC0000"/>
                </a:solidFill>
              </a:rPr>
              <a:t>tetrad</a:t>
            </a:r>
            <a:endParaRPr/>
          </a:p>
        </p:txBody>
      </p:sp>
      <p:sp>
        <p:nvSpPr>
          <p:cNvPr id="189" name="Google Shape;189;p28"/>
          <p:cNvSpPr txBox="1"/>
          <p:nvPr/>
        </p:nvSpPr>
        <p:spPr>
          <a:xfrm>
            <a:off x="152400" y="3433875"/>
            <a:ext cx="5421600" cy="31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" sz="2600" u="sng" dirty="0">
                <a:solidFill>
                  <a:schemeClr val="dk1"/>
                </a:solidFill>
              </a:rPr>
              <a:t>Crossing over (recombination)</a:t>
            </a:r>
            <a:r>
              <a:rPr lang="en" sz="2600" dirty="0">
                <a:solidFill>
                  <a:schemeClr val="dk1"/>
                </a:solidFill>
              </a:rPr>
              <a:t> occurs at the </a:t>
            </a:r>
            <a:r>
              <a:rPr lang="en" sz="2600" u="sng" dirty="0">
                <a:solidFill>
                  <a:schemeClr val="dk1"/>
                </a:solidFill>
              </a:rPr>
              <a:t>chiasmata</a:t>
            </a:r>
            <a:r>
              <a:rPr lang="en" sz="2600" dirty="0">
                <a:solidFill>
                  <a:schemeClr val="dk1"/>
                </a:solidFill>
              </a:rPr>
              <a:t> and </a:t>
            </a:r>
            <a:r>
              <a:rPr lang="en" sz="2600" b="1" dirty="0">
                <a:solidFill>
                  <a:schemeClr val="dk1"/>
                </a:solidFill>
              </a:rPr>
              <a:t>DNA</a:t>
            </a:r>
            <a:r>
              <a:rPr lang="en" sz="2600" dirty="0">
                <a:solidFill>
                  <a:schemeClr val="dk1"/>
                </a:solidFill>
              </a:rPr>
              <a:t> is </a:t>
            </a:r>
            <a:r>
              <a:rPr lang="en" sz="2600" dirty="0">
                <a:solidFill>
                  <a:srgbClr val="1CB61C"/>
                </a:solidFill>
              </a:rPr>
              <a:t>exchanged</a:t>
            </a:r>
            <a:r>
              <a:rPr lang="en" sz="2600" dirty="0">
                <a:solidFill>
                  <a:schemeClr val="dk1"/>
                </a:solidFill>
              </a:rPr>
              <a:t> between the homologous pairs</a:t>
            </a:r>
            <a:endParaRPr sz="2600" dirty="0">
              <a:solidFill>
                <a:schemeClr val="dk1"/>
              </a:solidFill>
            </a:endParaRPr>
          </a:p>
          <a:p>
            <a:pPr marL="142875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 dirty="0">
                <a:solidFill>
                  <a:schemeClr val="dk1"/>
                </a:solidFill>
              </a:rPr>
              <a:t>Every chromatid that is produced has a unique combination of DNA</a:t>
            </a:r>
            <a:endParaRPr sz="2600" dirty="0">
              <a:solidFill>
                <a:schemeClr val="dk1"/>
              </a:solidFill>
            </a:endParaRPr>
          </a:p>
        </p:txBody>
      </p:sp>
      <p:cxnSp>
        <p:nvCxnSpPr>
          <p:cNvPr id="190" name="Google Shape;190;p28"/>
          <p:cNvCxnSpPr/>
          <p:nvPr/>
        </p:nvCxnSpPr>
        <p:spPr>
          <a:xfrm>
            <a:off x="4230806" y="3330054"/>
            <a:ext cx="2111644" cy="1091796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Meiosis I</a:t>
            </a:r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59300" y="1384225"/>
            <a:ext cx="4595700" cy="15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CC0000"/>
                </a:solidFill>
              </a:rPr>
              <a:t>Metaphase I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Independent orientation: tetrads line up at the metaphase plate</a:t>
            </a:r>
            <a:endParaRPr/>
          </a:p>
        </p:txBody>
      </p:sp>
      <p:sp>
        <p:nvSpPr>
          <p:cNvPr id="197" name="Google Shape;197;p29"/>
          <p:cNvSpPr txBox="1"/>
          <p:nvPr/>
        </p:nvSpPr>
        <p:spPr>
          <a:xfrm>
            <a:off x="267900" y="3895425"/>
            <a:ext cx="4595700" cy="28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u="sng">
                <a:solidFill>
                  <a:srgbClr val="CC0000"/>
                </a:solidFill>
              </a:rPr>
              <a:t>Anaphase I</a:t>
            </a:r>
            <a:r>
              <a:rPr lang="en" sz="2800">
                <a:solidFill>
                  <a:schemeClr val="dk1"/>
                </a:solidFill>
              </a:rPr>
              <a:t>: pairs of homologous chromosomes separate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Sister chromatids are still attached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Meiosis I</a:t>
            </a:r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body" idx="1"/>
          </p:nvPr>
        </p:nvSpPr>
        <p:spPr>
          <a:xfrm>
            <a:off x="0" y="1374400"/>
            <a:ext cx="5145600" cy="26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CC0000"/>
                </a:solidFill>
              </a:rPr>
              <a:t>Telophase I and Cytokinesis</a:t>
            </a:r>
            <a:r>
              <a:rPr lang="en"/>
              <a:t>: </a:t>
            </a:r>
            <a:endParaRPr/>
          </a:p>
          <a:p>
            <a:pPr marL="457200" lvl="0" indent="-406400" algn="l" rtl="0">
              <a:spcBef>
                <a:spcPts val="160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Nuclei and cytoplasm divide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There is now a haploid set of chromosomes in each daughter cell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Meiosis II</a:t>
            </a:r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1"/>
          </p:nvPr>
        </p:nvSpPr>
        <p:spPr>
          <a:xfrm>
            <a:off x="159300" y="1079425"/>
            <a:ext cx="3865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CC0000"/>
                </a:solidFill>
              </a:rPr>
              <a:t>Prophase II</a:t>
            </a:r>
            <a:r>
              <a:rPr lang="en"/>
              <a:t>: </a:t>
            </a:r>
            <a:endParaRPr/>
          </a:p>
          <a:p>
            <a:pPr marL="457200" lvl="0" indent="-406400" algn="l" rtl="0">
              <a:spcBef>
                <a:spcPts val="160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No crossing over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Spindle forms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Meiosis II</a:t>
            </a:r>
            <a:endParaRPr/>
          </a:p>
        </p:txBody>
      </p:sp>
      <p:sp>
        <p:nvSpPr>
          <p:cNvPr id="219" name="Google Shape;219;p32"/>
          <p:cNvSpPr txBox="1">
            <a:spLocks noGrp="1"/>
          </p:cNvSpPr>
          <p:nvPr>
            <p:ph type="body" idx="1"/>
          </p:nvPr>
        </p:nvSpPr>
        <p:spPr>
          <a:xfrm>
            <a:off x="159300" y="1079425"/>
            <a:ext cx="4980300" cy="35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CC0000"/>
                </a:solidFill>
              </a:rPr>
              <a:t>Metaphase II</a:t>
            </a:r>
            <a:r>
              <a:rPr lang="en"/>
              <a:t>: </a:t>
            </a:r>
            <a:endParaRPr/>
          </a:p>
          <a:p>
            <a:pPr marL="457200" lvl="0" indent="-406400" algn="l" rtl="0">
              <a:spcBef>
                <a:spcPts val="160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Chromosomes line up at the metaphase plate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Because of crossing over in meiosis I, the chromatids are unique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Heredity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159300" y="10794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1CB61C"/>
                </a:solidFill>
              </a:rPr>
              <a:t>Genetics</a:t>
            </a:r>
            <a:r>
              <a:rPr lang="en"/>
              <a:t>: the study of heredity and hereditary </a:t>
            </a:r>
            <a:r>
              <a:rPr lang="en" b="1"/>
              <a:t>variation</a:t>
            </a:r>
            <a:endParaRPr b="1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b="1" u="sng">
                <a:solidFill>
                  <a:srgbClr val="1CB61C"/>
                </a:solidFill>
              </a:rPr>
              <a:t>Heredity</a:t>
            </a:r>
            <a:r>
              <a:rPr lang="en"/>
              <a:t>: the transmission of traits from one generation to the next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Traits are passed from parent to offspring through </a:t>
            </a:r>
            <a:r>
              <a:rPr lang="en" b="1">
                <a:solidFill>
                  <a:srgbClr val="0000FF"/>
                </a:solidFill>
              </a:rPr>
              <a:t>genes</a:t>
            </a:r>
            <a:endParaRPr/>
          </a:p>
          <a:p>
            <a:pPr marL="1371600" lvl="2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" sz="2800"/>
              <a:t>Segments of DNA that code for basic units of heredity</a:t>
            </a:r>
            <a:endParaRPr sz="28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Offspring acquire genes from parents by inheriting chromosomes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Meiosis II</a:t>
            </a:r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body" idx="1"/>
          </p:nvPr>
        </p:nvSpPr>
        <p:spPr>
          <a:xfrm>
            <a:off x="159300" y="1079425"/>
            <a:ext cx="4051500" cy="16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CC0000"/>
                </a:solidFill>
              </a:rPr>
              <a:t>Anaphase II</a:t>
            </a:r>
            <a:r>
              <a:rPr lang="en"/>
              <a:t>: </a:t>
            </a:r>
            <a:endParaRPr/>
          </a:p>
          <a:p>
            <a:pPr marL="457200" lvl="0" indent="-406400" algn="l" rtl="0">
              <a:spcBef>
                <a:spcPts val="160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Sister chromatids separate and move towards opposite poles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Meiosis II</a:t>
            </a:r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body" idx="1"/>
          </p:nvPr>
        </p:nvSpPr>
        <p:spPr>
          <a:xfrm>
            <a:off x="159300" y="1079425"/>
            <a:ext cx="33783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CC0000"/>
                </a:solidFill>
              </a:rPr>
              <a:t>Telophase II and Cytokinesis</a:t>
            </a:r>
            <a:r>
              <a:rPr lang="en"/>
              <a:t>: </a:t>
            </a:r>
            <a:endParaRPr/>
          </a:p>
          <a:p>
            <a:pPr marL="457200" lvl="0" indent="-406400" algn="l" rtl="0">
              <a:spcBef>
                <a:spcPts val="160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4 haploid cells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Nuclei reappear 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Each daughter cell is genetically unique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Meiosis: Review</a:t>
            </a:r>
            <a:endParaRPr/>
          </a:p>
        </p:txBody>
      </p:sp>
      <p:cxnSp>
        <p:nvCxnSpPr>
          <p:cNvPr id="242" name="Google Shape;242;p35"/>
          <p:cNvCxnSpPr/>
          <p:nvPr/>
        </p:nvCxnSpPr>
        <p:spPr>
          <a:xfrm rot="10800000" flipH="1">
            <a:off x="3204901" y="2453599"/>
            <a:ext cx="793200" cy="8817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3" name="Google Shape;243;p35"/>
          <p:cNvCxnSpPr/>
          <p:nvPr/>
        </p:nvCxnSpPr>
        <p:spPr>
          <a:xfrm>
            <a:off x="3204901" y="3335299"/>
            <a:ext cx="832200" cy="7719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4" name="Google Shape;244;p35"/>
          <p:cNvSpPr txBox="1"/>
          <p:nvPr/>
        </p:nvSpPr>
        <p:spPr>
          <a:xfrm>
            <a:off x="70124" y="4841125"/>
            <a:ext cx="3208126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Early Meiosis I</a:t>
            </a:r>
            <a:endParaRPr sz="2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Parent cell: 2n = 4</a:t>
            </a:r>
            <a:endParaRPr sz="2800" dirty="0"/>
          </a:p>
        </p:txBody>
      </p:sp>
      <p:sp>
        <p:nvSpPr>
          <p:cNvPr id="245" name="Google Shape;245;p35"/>
          <p:cNvSpPr txBox="1"/>
          <p:nvPr/>
        </p:nvSpPr>
        <p:spPr>
          <a:xfrm>
            <a:off x="3503400" y="5530450"/>
            <a:ext cx="56121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End of Telophase II and cytokinesis</a:t>
            </a:r>
            <a:endParaRPr sz="2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Each daughter cell: n = 2</a:t>
            </a:r>
            <a:endParaRPr sz="27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Meiosis Lead to Genetic Variation?</a:t>
            </a:r>
            <a:endParaRPr/>
          </a:p>
        </p:txBody>
      </p:sp>
      <p:sp>
        <p:nvSpPr>
          <p:cNvPr id="251" name="Google Shape;251;p36"/>
          <p:cNvSpPr txBox="1">
            <a:spLocks noGrp="1"/>
          </p:cNvSpPr>
          <p:nvPr>
            <p:ph type="body" idx="1"/>
          </p:nvPr>
        </p:nvSpPr>
        <p:spPr>
          <a:xfrm>
            <a:off x="159300" y="1765225"/>
            <a:ext cx="8856000" cy="49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800"/>
              <a:buAutoNum type="arabicPeriod"/>
            </a:pPr>
            <a:r>
              <a:rPr lang="en" sz="2400" b="1" u="sng" dirty="0">
                <a:solidFill>
                  <a:srgbClr val="9900FF"/>
                </a:solidFill>
              </a:rPr>
              <a:t>Crossing over</a:t>
            </a:r>
            <a:endParaRPr sz="2400" b="1" u="sng" dirty="0">
              <a:solidFill>
                <a:srgbClr val="9900FF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</a:pPr>
            <a:r>
              <a:rPr lang="en" sz="2400" dirty="0"/>
              <a:t>Produces recombinant chromosomes: they exchange genetic material</a:t>
            </a:r>
            <a:endParaRPr sz="2400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AutoNum type="arabicPeriod"/>
            </a:pPr>
            <a:r>
              <a:rPr lang="en" sz="2400" u="sng" dirty="0">
                <a:solidFill>
                  <a:srgbClr val="0000FF"/>
                </a:solidFill>
              </a:rPr>
              <a:t>Independent assortment of chromosomes</a:t>
            </a:r>
            <a:endParaRPr sz="2400" u="sng" dirty="0">
              <a:solidFill>
                <a:srgbClr val="0000FF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</a:pPr>
            <a:r>
              <a:rPr lang="en" sz="2400" dirty="0"/>
              <a:t>Chromosomes are randomly oriented along the metaphase plate during Metaphase I</a:t>
            </a:r>
            <a:endParaRPr sz="2400"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romanLcPeriod"/>
            </a:pPr>
            <a:r>
              <a:rPr lang="en" sz="2400" dirty="0"/>
              <a:t>Each can orient with either the maternal or paternal chromosomes closer to a given pole</a:t>
            </a:r>
            <a:endParaRPr sz="2400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1CB61C"/>
              </a:buClr>
              <a:buSzPts val="2800"/>
              <a:buAutoNum type="arabicPeriod"/>
            </a:pPr>
            <a:r>
              <a:rPr lang="en" sz="2400" b="1" u="sng" dirty="0">
                <a:solidFill>
                  <a:srgbClr val="1CB61C"/>
                </a:solidFill>
              </a:rPr>
              <a:t>Random fertilization</a:t>
            </a:r>
            <a:endParaRPr sz="2400" b="1" u="sng" dirty="0">
              <a:solidFill>
                <a:srgbClr val="1CB61C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</a:pPr>
            <a:r>
              <a:rPr lang="en" sz="2400" dirty="0"/>
              <a:t>Any sperm can fertilize any egg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Putting it all Together</a:t>
            </a:r>
            <a:endParaRPr/>
          </a:p>
        </p:txBody>
      </p:sp>
      <p:sp>
        <p:nvSpPr>
          <p:cNvPr id="257" name="Google Shape;257;p37"/>
          <p:cNvSpPr txBox="1">
            <a:spLocks noGrp="1"/>
          </p:cNvSpPr>
          <p:nvPr>
            <p:ph type="body" idx="1"/>
          </p:nvPr>
        </p:nvSpPr>
        <p:spPr>
          <a:xfrm>
            <a:off x="159300" y="10794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Meiosis followed by fertilization ensures genetic diversity in sexually reproducing organisms and provides genetic variation that plays a role in natural selection.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This cellular process is driven by the interaction of subcellular components and uses free energy that is required for the growth and reproduction of living systems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Asexual vs Sexual Reproduction</a:t>
            </a:r>
            <a:endParaRPr sz="4400"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183775" y="1690750"/>
            <a:ext cx="4203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dirty="0"/>
              <a:t>Single individual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dirty="0"/>
              <a:t>No fusion of gametes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b="1" dirty="0">
                <a:solidFill>
                  <a:srgbClr val="B45F06"/>
                </a:solidFill>
              </a:rPr>
              <a:t>Clones</a:t>
            </a:r>
            <a:r>
              <a:rPr lang="en" dirty="0"/>
              <a:t>: offspring are exact copies of parent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dirty="0">
                <a:solidFill>
                  <a:srgbClr val="FF0000"/>
                </a:solidFill>
              </a:rPr>
              <a:t>Mutations</a:t>
            </a:r>
            <a:r>
              <a:rPr lang="en" dirty="0"/>
              <a:t> are the </a:t>
            </a:r>
            <a:r>
              <a:rPr lang="en" u="sng" dirty="0"/>
              <a:t>only</a:t>
            </a:r>
            <a:r>
              <a:rPr lang="en" dirty="0"/>
              <a:t> source of variation</a:t>
            </a:r>
            <a:endParaRPr dirty="0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4947037" y="1690750"/>
            <a:ext cx="4052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Two parents (male/female)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Offspring are </a:t>
            </a:r>
            <a:r>
              <a:rPr lang="en" b="1">
                <a:solidFill>
                  <a:srgbClr val="1CB61C"/>
                </a:solidFill>
              </a:rPr>
              <a:t>unique</a:t>
            </a:r>
            <a:r>
              <a:rPr lang="en"/>
              <a:t> combinations of genes from parents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Genetically </a:t>
            </a:r>
            <a:r>
              <a:rPr lang="en" b="1">
                <a:solidFill>
                  <a:schemeClr val="accent5"/>
                </a:solidFill>
              </a:rPr>
              <a:t>varied</a:t>
            </a:r>
            <a:r>
              <a:rPr lang="en" b="1"/>
              <a:t> </a:t>
            </a:r>
            <a:r>
              <a:rPr lang="en"/>
              <a:t>from parents and siblings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510200" y="951563"/>
            <a:ext cx="36594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CC0000"/>
                </a:solidFill>
              </a:rPr>
              <a:t>Asexual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4770175" y="951550"/>
            <a:ext cx="36594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Sexual</a:t>
            </a: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dirty="0"/>
              <a:t>Homologous Chromosomes</a:t>
            </a:r>
            <a:endParaRPr sz="5200" dirty="0"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159300" y="1003225"/>
            <a:ext cx="3694200" cy="55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u="sng" dirty="0">
                <a:solidFill>
                  <a:srgbClr val="38761D"/>
                </a:solidFill>
              </a:rPr>
              <a:t>Homologous chromosomes</a:t>
            </a:r>
            <a:r>
              <a:rPr lang="en" sz="2700" dirty="0"/>
              <a:t>: </a:t>
            </a:r>
            <a:r>
              <a:rPr lang="en" sz="2400" dirty="0"/>
              <a:t>a pair of chromosomes (same size, length, centromere position) that carry the same genetic information</a:t>
            </a:r>
            <a:endParaRPr sz="2400" dirty="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400" dirty="0"/>
              <a:t>One homologous chromosome is inherited from </a:t>
            </a:r>
            <a:r>
              <a:rPr lang="en" sz="2400" b="1" dirty="0">
                <a:solidFill>
                  <a:srgbClr val="840484"/>
                </a:solidFill>
              </a:rPr>
              <a:t>mom</a:t>
            </a:r>
            <a:r>
              <a:rPr lang="en" sz="2400" dirty="0"/>
              <a:t> and one is inherited from </a:t>
            </a:r>
            <a:r>
              <a:rPr lang="en" sz="2400" b="1" dirty="0">
                <a:solidFill>
                  <a:srgbClr val="0000FF"/>
                </a:solidFill>
              </a:rPr>
              <a:t>dad</a:t>
            </a:r>
            <a:endParaRPr sz="24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0725" y="2079099"/>
            <a:ext cx="2679150" cy="386662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/>
          <p:nvPr/>
        </p:nvSpPr>
        <p:spPr>
          <a:xfrm rot="5400000">
            <a:off x="6331400" y="1298800"/>
            <a:ext cx="577800" cy="11352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4272700" y="1059500"/>
            <a:ext cx="48714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Homologous pair of chromosomes</a:t>
            </a:r>
            <a:endParaRPr sz="2400"/>
          </a:p>
        </p:txBody>
      </p:sp>
      <p:sp>
        <p:nvSpPr>
          <p:cNvPr id="86" name="Google Shape;86;p17"/>
          <p:cNvSpPr txBox="1"/>
          <p:nvPr/>
        </p:nvSpPr>
        <p:spPr>
          <a:xfrm>
            <a:off x="4607600" y="2599650"/>
            <a:ext cx="14451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/>
              <a:t>Paternal</a:t>
            </a:r>
            <a:endParaRPr sz="2500" dirty="0"/>
          </a:p>
        </p:txBody>
      </p:sp>
      <p:sp>
        <p:nvSpPr>
          <p:cNvPr id="87" name="Google Shape;87;p17"/>
          <p:cNvSpPr txBox="1"/>
          <p:nvPr/>
        </p:nvSpPr>
        <p:spPr>
          <a:xfrm>
            <a:off x="7187900" y="2599650"/>
            <a:ext cx="16494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Maternal</a:t>
            </a:r>
            <a:endParaRPr sz="2500"/>
          </a:p>
        </p:txBody>
      </p:sp>
      <p:sp>
        <p:nvSpPr>
          <p:cNvPr id="88" name="Google Shape;88;p17"/>
          <p:cNvSpPr/>
          <p:nvPr/>
        </p:nvSpPr>
        <p:spPr>
          <a:xfrm rot="-5401785">
            <a:off x="6407602" y="4775850"/>
            <a:ext cx="577800" cy="26316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 txBox="1"/>
          <p:nvPr/>
        </p:nvSpPr>
        <p:spPr>
          <a:xfrm>
            <a:off x="4335125" y="6220437"/>
            <a:ext cx="49197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Homologous pair of chromosomes</a:t>
            </a:r>
            <a:endParaRPr sz="2400" dirty="0"/>
          </a:p>
        </p:txBody>
      </p:sp>
      <p:sp>
        <p:nvSpPr>
          <p:cNvPr id="90" name="Google Shape;90;p17"/>
          <p:cNvSpPr/>
          <p:nvPr/>
        </p:nvSpPr>
        <p:spPr>
          <a:xfrm>
            <a:off x="6407600" y="3715400"/>
            <a:ext cx="475800" cy="577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7268325" y="3723513"/>
            <a:ext cx="1801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Replication</a:t>
            </a:r>
            <a:endParaRPr sz="2500"/>
          </a:p>
        </p:txBody>
      </p:sp>
      <p:sp>
        <p:nvSpPr>
          <p:cNvPr id="92" name="Google Shape;92;p17"/>
          <p:cNvSpPr/>
          <p:nvPr/>
        </p:nvSpPr>
        <p:spPr>
          <a:xfrm rot="5400000">
            <a:off x="5739775" y="4045650"/>
            <a:ext cx="90000" cy="475800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3" name="Google Shape;93;p17"/>
          <p:cNvCxnSpPr>
            <a:endCxn id="92" idx="1"/>
          </p:cNvCxnSpPr>
          <p:nvPr/>
        </p:nvCxnSpPr>
        <p:spPr>
          <a:xfrm>
            <a:off x="4829875" y="3942450"/>
            <a:ext cx="954900" cy="296100"/>
          </a:xfrm>
          <a:prstGeom prst="bentConnector2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Google Shape;94;p17"/>
          <p:cNvSpPr txBox="1"/>
          <p:nvPr/>
        </p:nvSpPr>
        <p:spPr>
          <a:xfrm>
            <a:off x="3769400" y="3666450"/>
            <a:ext cx="20904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Sister chromatids</a:t>
            </a:r>
            <a:endParaRPr sz="2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Karyotypes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Karyotypes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159300" y="1003230"/>
            <a:ext cx="8520600" cy="15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u="sng">
                <a:solidFill>
                  <a:srgbClr val="FF00FF"/>
                </a:solidFill>
              </a:rPr>
              <a:t>Karyotypes</a:t>
            </a:r>
            <a:r>
              <a:rPr lang="en"/>
              <a:t>: a display of chromosome pairs ordered by size and length</a:t>
            </a:r>
            <a:endParaRPr/>
          </a:p>
        </p:txBody>
      </p:sp>
      <p:cxnSp>
        <p:nvCxnSpPr>
          <p:cNvPr id="109" name="Google Shape;109;p19"/>
          <p:cNvCxnSpPr>
            <a:stCxn id="110" idx="1"/>
            <a:endCxn id="110" idx="1"/>
          </p:cNvCxnSpPr>
          <p:nvPr/>
        </p:nvCxnSpPr>
        <p:spPr>
          <a:xfrm>
            <a:off x="4150950" y="61779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1" name="Google Shape;111;p19"/>
          <p:cNvGrpSpPr/>
          <p:nvPr/>
        </p:nvGrpSpPr>
        <p:grpSpPr>
          <a:xfrm>
            <a:off x="3769200" y="5950875"/>
            <a:ext cx="1568550" cy="598800"/>
            <a:chOff x="1940400" y="6027075"/>
            <a:chExt cx="1568550" cy="598800"/>
          </a:xfrm>
        </p:grpSpPr>
        <p:sp>
          <p:nvSpPr>
            <p:cNvPr id="110" name="Google Shape;110;p19"/>
            <p:cNvSpPr/>
            <p:nvPr/>
          </p:nvSpPr>
          <p:spPr>
            <a:xfrm rot="-5400000">
              <a:off x="2208600" y="5758875"/>
              <a:ext cx="227100" cy="763500"/>
            </a:xfrm>
            <a:prstGeom prst="leftBracket">
              <a:avLst>
                <a:gd name="adj" fmla="val 8333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2" name="Google Shape;112;p19"/>
            <p:cNvCxnSpPr>
              <a:stCxn id="110" idx="1"/>
            </p:cNvCxnSpPr>
            <p:nvPr/>
          </p:nvCxnSpPr>
          <p:spPr>
            <a:xfrm>
              <a:off x="2322150" y="6254175"/>
              <a:ext cx="10200" cy="371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19"/>
            <p:cNvCxnSpPr/>
            <p:nvPr/>
          </p:nvCxnSpPr>
          <p:spPr>
            <a:xfrm>
              <a:off x="2332350" y="6625875"/>
              <a:ext cx="11766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4" name="Google Shape;114;p19"/>
          <p:cNvSpPr txBox="1"/>
          <p:nvPr/>
        </p:nvSpPr>
        <p:spPr>
          <a:xfrm>
            <a:off x="5391800" y="6136775"/>
            <a:ext cx="32880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Sister Chromatids</a:t>
            </a:r>
            <a:endParaRPr sz="2800"/>
          </a:p>
        </p:txBody>
      </p:sp>
      <p:cxnSp>
        <p:nvCxnSpPr>
          <p:cNvPr id="115" name="Google Shape;115;p19"/>
          <p:cNvCxnSpPr/>
          <p:nvPr/>
        </p:nvCxnSpPr>
        <p:spPr>
          <a:xfrm flipH="1">
            <a:off x="4425125" y="3131075"/>
            <a:ext cx="690600" cy="3717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16" name="Google Shape;116;p19"/>
          <p:cNvGrpSpPr/>
          <p:nvPr/>
        </p:nvGrpSpPr>
        <p:grpSpPr>
          <a:xfrm rot="10800000">
            <a:off x="1970382" y="2481370"/>
            <a:ext cx="2464168" cy="598805"/>
            <a:chOff x="1940402" y="6027070"/>
            <a:chExt cx="1410433" cy="598805"/>
          </a:xfrm>
        </p:grpSpPr>
        <p:sp>
          <p:nvSpPr>
            <p:cNvPr id="117" name="Google Shape;117;p19"/>
            <p:cNvSpPr/>
            <p:nvPr/>
          </p:nvSpPr>
          <p:spPr>
            <a:xfrm rot="-5400000">
              <a:off x="2268452" y="5699020"/>
              <a:ext cx="227100" cy="883200"/>
            </a:xfrm>
            <a:prstGeom prst="leftBracket">
              <a:avLst>
                <a:gd name="adj" fmla="val 8333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8" name="Google Shape;118;p19"/>
            <p:cNvCxnSpPr>
              <a:stCxn id="117" idx="1"/>
            </p:cNvCxnSpPr>
            <p:nvPr/>
          </p:nvCxnSpPr>
          <p:spPr>
            <a:xfrm>
              <a:off x="2382002" y="6254170"/>
              <a:ext cx="10200" cy="371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19"/>
            <p:cNvCxnSpPr/>
            <p:nvPr/>
          </p:nvCxnSpPr>
          <p:spPr>
            <a:xfrm rot="10800000" flipH="1">
              <a:off x="2392035" y="6599775"/>
              <a:ext cx="958800" cy="26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19"/>
          <p:cNvSpPr txBox="1"/>
          <p:nvPr/>
        </p:nvSpPr>
        <p:spPr>
          <a:xfrm>
            <a:off x="685800" y="2192100"/>
            <a:ext cx="2329200" cy="13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Pair of homologous duplicated chromosomes</a:t>
            </a:r>
            <a:endParaRPr sz="2600"/>
          </a:p>
        </p:txBody>
      </p:sp>
      <p:sp>
        <p:nvSpPr>
          <p:cNvPr id="121" name="Google Shape;121;p19"/>
          <p:cNvSpPr txBox="1"/>
          <p:nvPr/>
        </p:nvSpPr>
        <p:spPr>
          <a:xfrm>
            <a:off x="96849" y="4608919"/>
            <a:ext cx="2702168" cy="1973274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/>
              <a:t>Note</a:t>
            </a:r>
            <a:r>
              <a:rPr lang="en" sz="2400" dirty="0"/>
              <a:t>: in actual karyotypes it is difficult to see the sister chromatids in each pair</a:t>
            </a:r>
            <a:endParaRPr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Cells and Chromosomes</a:t>
            </a:r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159300" y="1079425"/>
            <a:ext cx="8984700" cy="20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b="1" u="sng">
                <a:solidFill>
                  <a:srgbClr val="1155CC"/>
                </a:solidFill>
              </a:rPr>
              <a:t>Somatic (body) cells</a:t>
            </a:r>
            <a:endParaRPr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" sz="2700"/>
              <a:t>Diploid, or 2n: two complete sets of each chromosome</a:t>
            </a:r>
            <a:endParaRPr sz="2700"/>
          </a:p>
          <a:p>
            <a:pPr marL="1371600" lvl="2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■"/>
            </a:pPr>
            <a:r>
              <a:rPr lang="en" sz="2700"/>
              <a:t>Humans: 2n = 46</a:t>
            </a:r>
            <a:endParaRPr sz="2700"/>
          </a:p>
        </p:txBody>
      </p:sp>
      <p:sp>
        <p:nvSpPr>
          <p:cNvPr id="129" name="Google Shape;129;p20"/>
          <p:cNvSpPr txBox="1"/>
          <p:nvPr/>
        </p:nvSpPr>
        <p:spPr>
          <a:xfrm>
            <a:off x="159300" y="3264250"/>
            <a:ext cx="47472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 b="1" u="sng" dirty="0">
                <a:solidFill>
                  <a:srgbClr val="990000"/>
                </a:solidFill>
              </a:rPr>
              <a:t>Gametic (sex) cells</a:t>
            </a:r>
            <a:r>
              <a:rPr lang="en" sz="2800" dirty="0">
                <a:solidFill>
                  <a:schemeClr val="dk1"/>
                </a:solidFill>
              </a:rPr>
              <a:t>: </a:t>
            </a:r>
            <a:endParaRPr sz="2800" dirty="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" sz="2700" dirty="0">
                <a:solidFill>
                  <a:schemeClr val="dk1"/>
                </a:solidFill>
              </a:rPr>
              <a:t>Haploid, or n: one set of each chromosome</a:t>
            </a:r>
            <a:endParaRPr sz="2700" dirty="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" sz="2700" dirty="0">
                <a:solidFill>
                  <a:schemeClr val="dk1"/>
                </a:solidFill>
              </a:rPr>
              <a:t>Humans (sperm and eggs): n = 23</a:t>
            </a:r>
            <a:endParaRPr sz="27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Cells and Chromosomes</a:t>
            </a:r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159300" y="1079425"/>
            <a:ext cx="8984700" cy="3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Eukaryotes have DNA is packaged in chromosomes</a:t>
            </a:r>
            <a:endParaRPr/>
          </a:p>
          <a:p>
            <a:pPr marL="457200" lvl="0" indent="-406400" algn="l" rtl="0">
              <a:spcBef>
                <a:spcPts val="160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There are </a:t>
            </a:r>
            <a:r>
              <a:rPr lang="en" u="sng"/>
              <a:t>two</a:t>
            </a:r>
            <a:r>
              <a:rPr lang="en"/>
              <a:t> types of chromosomes: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 b="1">
                <a:solidFill>
                  <a:srgbClr val="1155CC"/>
                </a:solidFill>
              </a:rPr>
              <a:t>Autosomes</a:t>
            </a:r>
            <a:r>
              <a:rPr lang="en"/>
              <a:t>: chromosomes that do not determine sex (humans have 22 pairs)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 b="1">
                <a:solidFill>
                  <a:srgbClr val="990000"/>
                </a:solidFill>
              </a:rPr>
              <a:t>Sex chromosomes</a:t>
            </a:r>
            <a:r>
              <a:rPr lang="en"/>
              <a:t>: X and Y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"/>
              <a:t>Eggs: X (humans: 22 + X)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"/>
              <a:t>Sperm: X or Y (humans: 22 + X OR 22 + Y)</a:t>
            </a:r>
            <a:endParaRPr/>
          </a:p>
        </p:txBody>
      </p:sp>
      <p:sp>
        <p:nvSpPr>
          <p:cNvPr id="136" name="Google Shape;136;p21"/>
          <p:cNvSpPr txBox="1"/>
          <p:nvPr/>
        </p:nvSpPr>
        <p:spPr>
          <a:xfrm>
            <a:off x="501000" y="5048650"/>
            <a:ext cx="8142000" cy="1332600"/>
          </a:xfrm>
          <a:prstGeom prst="rect">
            <a:avLst/>
          </a:prstGeom>
          <a:noFill/>
          <a:ln w="9525" cap="flat" cmpd="sng">
            <a:solidFill>
              <a:srgbClr val="1CB6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u="sng">
                <a:solidFill>
                  <a:schemeClr val="dk1"/>
                </a:solidFill>
              </a:rPr>
              <a:t>Note</a:t>
            </a:r>
            <a:r>
              <a:rPr lang="en" sz="2800">
                <a:solidFill>
                  <a:schemeClr val="dk1"/>
                </a:solidFill>
              </a:rPr>
              <a:t>: all sexually reproducing organisms have both a diploid and a haploid number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Life Cycles</a:t>
            </a:r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83100" y="1003225"/>
            <a:ext cx="8984700" cy="15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 b="1" u="sng">
                <a:solidFill>
                  <a:srgbClr val="A64D79"/>
                </a:solidFill>
              </a:rPr>
              <a:t>Life cycle</a:t>
            </a:r>
            <a:r>
              <a:rPr lang="en" sz="2700"/>
              <a:t>: sequence of stages in the reproductive history of an organism from conception to its own reproduction</a:t>
            </a:r>
            <a:endParaRPr sz="2700" b="1">
              <a:solidFill>
                <a:srgbClr val="9900FF"/>
              </a:solidFill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83100" y="2427624"/>
            <a:ext cx="4483500" cy="397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" sz="2700" dirty="0">
                <a:solidFill>
                  <a:schemeClr val="dk1"/>
                </a:solidFill>
              </a:rPr>
              <a:t>Fertilization and meiosis </a:t>
            </a:r>
            <a:r>
              <a:rPr lang="en" sz="2700" u="sng" dirty="0">
                <a:solidFill>
                  <a:schemeClr val="dk1"/>
                </a:solidFill>
              </a:rPr>
              <a:t>alternate</a:t>
            </a:r>
            <a:r>
              <a:rPr lang="en" sz="2700" dirty="0">
                <a:solidFill>
                  <a:schemeClr val="dk1"/>
                </a:solidFill>
              </a:rPr>
              <a:t> in sexual life cycles</a:t>
            </a:r>
            <a:endParaRPr sz="2700" dirty="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" sz="2700" dirty="0">
                <a:solidFill>
                  <a:schemeClr val="dk1"/>
                </a:solidFill>
              </a:rPr>
              <a:t>Fertilization is when a sperm cell (haploid) fuses with an egg (haploid) to form a </a:t>
            </a:r>
            <a:r>
              <a:rPr lang="en" sz="2700" b="1" dirty="0">
                <a:solidFill>
                  <a:srgbClr val="9900FF"/>
                </a:solidFill>
              </a:rPr>
              <a:t>zygote </a:t>
            </a:r>
            <a:r>
              <a:rPr lang="en" sz="2700" dirty="0"/>
              <a:t>(diploid)</a:t>
            </a:r>
            <a:endParaRPr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uiExpand="1" build="p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923</Words>
  <Application>Microsoft Macintosh PowerPoint</Application>
  <PresentationFormat>On-screen Show (4:3)</PresentationFormat>
  <Paragraphs>129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Times New Roman</vt:lpstr>
      <vt:lpstr>Simple Light</vt:lpstr>
      <vt:lpstr>PowerPoint Presentation</vt:lpstr>
      <vt:lpstr>Heredity</vt:lpstr>
      <vt:lpstr>Asexual vs Sexual Reproduction</vt:lpstr>
      <vt:lpstr>Homologous Chromosomes</vt:lpstr>
      <vt:lpstr>Karyotypes</vt:lpstr>
      <vt:lpstr>Karyotypes</vt:lpstr>
      <vt:lpstr>Cells and Chromosomes</vt:lpstr>
      <vt:lpstr>Cells and Chromosomes</vt:lpstr>
      <vt:lpstr>Life Cycles</vt:lpstr>
      <vt:lpstr>Meiosis</vt:lpstr>
      <vt:lpstr>Meiosis</vt:lpstr>
      <vt:lpstr>Mitosis vs Meiosis</vt:lpstr>
      <vt:lpstr>Key Events in Meiosis</vt:lpstr>
      <vt:lpstr>Meiosis I</vt:lpstr>
      <vt:lpstr>Meiosis I</vt:lpstr>
      <vt:lpstr>Meiosis I</vt:lpstr>
      <vt:lpstr>Meiosis I</vt:lpstr>
      <vt:lpstr>Meiosis II</vt:lpstr>
      <vt:lpstr>Meiosis II</vt:lpstr>
      <vt:lpstr>Meiosis II</vt:lpstr>
      <vt:lpstr>Meiosis II</vt:lpstr>
      <vt:lpstr>Meiosis: Review</vt:lpstr>
      <vt:lpstr>How Does Meiosis Lead to Genetic Variation?</vt:lpstr>
      <vt:lpstr>Putting it all Together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Microsoft Office User</cp:lastModifiedBy>
  <cp:revision>5</cp:revision>
  <dcterms:modified xsi:type="dcterms:W3CDTF">2020-01-06T16:11:19Z</dcterms:modified>
</cp:coreProperties>
</file>